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3D3C3C"/>
    <a:srgbClr val="203346"/>
    <a:srgbClr val="D50B52"/>
    <a:srgbClr val="00A099"/>
    <a:srgbClr val="6B2480"/>
    <a:srgbClr val="0056A1"/>
    <a:srgbClr val="FBC300"/>
    <a:srgbClr val="0D7477"/>
    <a:srgbClr val="D3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2B03C-6636-4839-9D13-FF5EB314A474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D684-862D-4367-ABCA-EE4FC2D6423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61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E2F9907-81FA-7324-7FF6-966A48E16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5610" y="-2668390"/>
            <a:ext cx="6860778" cy="121920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70B0B4-151B-D061-2959-8FF9483A5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CD20E5-8C47-F845-6354-73A280DBF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EEB455-A2F8-DB99-B155-208AF95F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45D29B-AFEF-3B3D-A156-81008B39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0C91F2-3EF4-581E-F64C-9880444E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64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B06E5-F71B-7643-9826-B887E31D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C9697C5-57CB-41BD-BA7F-A99FC4F58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B8A775-0C5B-853E-6D3A-AD4FAE05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EC16DC-DC17-29F7-0DC4-BB36B6E9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4E1E1F-B833-38D2-3BA3-06168123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77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9AEE33-109F-6E49-A247-91270ED95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135805-4B70-B474-A343-F658AD725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B9208A-DDD8-492B-01FB-FE0F1617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242BB7-EF63-F85D-4413-95621DAC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990D28-E2C7-5E69-8DC0-F40A4B88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52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16771A7-22F5-9F56-9205-F096314392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5610" y="-2668390"/>
            <a:ext cx="6860778" cy="121920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53B4D41-1D72-ACB1-E95E-5DC53CA14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F93EFF-FA16-1696-0742-39E9A9E4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ECE61A-A895-164A-73F8-AA3C57EE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F54A60-88F6-B43B-6828-6B16ACDB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FE4F24-9156-02DD-B30F-24346A0B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90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6D7C9-A6CF-30B8-E1B8-3A53B486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0B478F-7CE5-C435-E58F-5A50DDBE8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CFE9B4-D52A-8926-309E-86528023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815424-270D-3AA3-E38B-99765E9B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377696-BA23-B1D0-53DF-4F8B3E64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47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FE0F5-6122-A848-00A0-42E6336AB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4B51A5-4AB8-5C34-33C9-1CCB00DCE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BCE58F-1BF1-F95E-5591-E74EB8F52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8A1F36-6CBC-3F2E-26F5-6D99AE32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8FFA10-B560-D1A3-15AB-46909219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10305E-3384-951C-7B79-3B11EE48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0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7EDE2-5B36-6EB8-7356-DEB600FE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AF6530-167F-1BED-EA47-89702A821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E8DD835-CFCB-2048-3F86-F448C595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B0B68FD-3F05-DE07-21ED-4BA9DA109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8D6D0C-7548-619B-0C50-824664B364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999EEA0-C9D1-D2FE-5B16-B62B02EC2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769BDEA-6849-D5FA-A154-92787DF4C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7F0D6E-0575-1E15-D8B3-ABF2A1D6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8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1138F-CBE4-F43B-F8B6-3CDAFC47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CFE6535-6465-2CF0-1496-2B945E48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7498E9E-D2EC-8E57-308C-C262DC7D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C76A14-4D36-E4B8-691E-D4E7C7F0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38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8CE8DC4-7751-C498-7668-A144008D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9F5BBB0-76B5-4EA7-AF0C-9237E5F8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290D26F-B876-4914-7915-36393054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73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E654-5A39-989C-3567-243C87515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5B0862-1CB4-65B5-C4EC-56C4C85F7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B134D2-53F5-528B-D565-7B7000D3B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D2D63B-D51B-285E-140A-F950E5F3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773D2E-14EB-5FB9-6879-6566861D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ADDA9C-5DF8-E21F-CDCD-91EB2955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22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3B929-F78D-71EE-9A22-7C3C2488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115AF55-0BD3-09EB-C360-B3CFD2C81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C57EEC-D2AC-55CE-F464-7573BA41D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F20E3B-9A5F-4656-FC07-D9062E5F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D0CD4D-676F-BB73-11EA-FCF06E72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5FD063-44A9-4F0D-8653-9ED55285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08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15910B3-F2FE-59C5-1DF3-BD785D80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FB0C9A-FB44-488A-7CE8-73ACD4BC7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831129-6138-C482-5B79-82578DD7A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A3CAE-51BE-41D0-B060-542646D8CACB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CF2796-3CB2-BE6D-30E3-C91E38FD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BC9F99-407A-7EE0-FE22-2143CCE70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BD9E-F56D-4090-8610-A557C2AD09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31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papers.ssrn.com/sol3/papers.cfm?abstract_id=58331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761E39-79A3-E801-2EF6-CD37CAECD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840"/>
            <a:ext cx="12192000" cy="10261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50DC2F-2924-315C-40B3-F2CB26E74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408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AF3D85D-7E91-8C41-31EE-57DC1D1F1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51" y="1480179"/>
            <a:ext cx="6570698" cy="358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C0BC7B2-BF69-F4EC-3D57-4EF3361EE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840"/>
            <a:ext cx="12192000" cy="10261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C1F4AA3-0198-5BAD-D895-F19E14443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40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AD3F626-E66A-2A23-E158-5AF945AAFA73}"/>
              </a:ext>
            </a:extLst>
          </p:cNvPr>
          <p:cNvSpPr txBox="1"/>
          <p:nvPr/>
        </p:nvSpPr>
        <p:spPr>
          <a:xfrm>
            <a:off x="1239520" y="1564640"/>
            <a:ext cx="6980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Montserrat" pitchFamily="2" charset="0"/>
              </a:rPr>
              <a:t>Reforma Tributária:</a:t>
            </a:r>
          </a:p>
          <a:p>
            <a:r>
              <a:rPr lang="pt-BR" sz="2400" b="1" dirty="0">
                <a:latin typeface="Montserrat" pitchFamily="2" charset="0"/>
              </a:rPr>
              <a:t>Experiência na visão do contribuinte</a:t>
            </a:r>
          </a:p>
          <a:p>
            <a:r>
              <a:rPr lang="pt-BR" sz="2400" b="1" dirty="0">
                <a:latin typeface="Montserrat" pitchFamily="2" charset="0"/>
              </a:rPr>
              <a:t>Impactos contábeis e na auditoria</a:t>
            </a:r>
          </a:p>
          <a:p>
            <a:endParaRPr lang="pt-BR" sz="2400" b="1" dirty="0">
              <a:latin typeface="Montserrat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069F771-239E-EE01-CB58-7E4EBCF8049C}"/>
              </a:ext>
            </a:extLst>
          </p:cNvPr>
          <p:cNvSpPr txBox="1"/>
          <p:nvPr/>
        </p:nvSpPr>
        <p:spPr>
          <a:xfrm>
            <a:off x="989584" y="3141873"/>
            <a:ext cx="319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" pitchFamily="2" charset="0"/>
              </a:rPr>
              <a:t>Bruna Felizardo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2CC337D-AC68-1EBC-1CBB-3976FF078EB2}"/>
              </a:ext>
            </a:extLst>
          </p:cNvPr>
          <p:cNvSpPr txBox="1"/>
          <p:nvPr/>
        </p:nvSpPr>
        <p:spPr>
          <a:xfrm>
            <a:off x="1088136" y="3586202"/>
            <a:ext cx="68488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" pitchFamily="2" charset="0"/>
              </a:rPr>
              <a:t>Sócia de Tributos Indiretos na KPMG</a:t>
            </a:r>
          </a:p>
          <a:p>
            <a:r>
              <a:rPr lang="pt-BR" sz="1600" dirty="0">
                <a:latin typeface="Montserrat" pitchFamily="2" charset="0"/>
              </a:rPr>
              <a:t>Graduada em Ciências Econômicas pela UNICAMP</a:t>
            </a:r>
          </a:p>
          <a:p>
            <a:r>
              <a:rPr lang="pt-BR" sz="1600" dirty="0">
                <a:latin typeface="Montserrat" pitchFamily="2" charset="0"/>
              </a:rPr>
              <a:t>Especialização em Direito Tributário pelo IBET</a:t>
            </a:r>
          </a:p>
          <a:p>
            <a:r>
              <a:rPr lang="pt-BR" sz="1600" dirty="0">
                <a:latin typeface="Montserrat" pitchFamily="2" charset="0"/>
              </a:rPr>
              <a:t>MBA em Gestão Financeira, Auditoria e Controladoria pela FGV</a:t>
            </a:r>
          </a:p>
          <a:p>
            <a:r>
              <a:rPr lang="pt-BR" sz="1600" dirty="0">
                <a:latin typeface="Montserrat" pitchFamily="2" charset="0"/>
              </a:rPr>
              <a:t>Mestranda em Direito Tributário pela FGV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59BCE9B-C52F-2385-C2B0-D9093D017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7859" r="20577" b="53080"/>
          <a:stretch>
            <a:fillRect/>
          </a:stretch>
        </p:blipFill>
        <p:spPr bwMode="auto">
          <a:xfrm>
            <a:off x="7863840" y="1075083"/>
            <a:ext cx="3783330" cy="4575754"/>
          </a:xfrm>
          <a:prstGeom prst="roundRect">
            <a:avLst>
              <a:gd name="adj" fmla="val 51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3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70272-8A95-C13A-EAB5-18CD1E882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38DF5FB-067F-EECC-7D2E-B3A01F9C7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840"/>
            <a:ext cx="12192000" cy="10261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D232187-408C-E3A4-276F-6FE92CBE7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40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794A8D-897E-CFE5-1E96-908FD38DE31D}"/>
              </a:ext>
            </a:extLst>
          </p:cNvPr>
          <p:cNvSpPr txBox="1"/>
          <p:nvPr/>
        </p:nvSpPr>
        <p:spPr>
          <a:xfrm>
            <a:off x="994664" y="1006856"/>
            <a:ext cx="6980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Montserrat" pitchFamily="2" charset="0"/>
              </a:rPr>
              <a:t>Tributos sobre o Consumo</a:t>
            </a:r>
          </a:p>
          <a:p>
            <a:endParaRPr lang="pt-BR" sz="2400" b="1" dirty="0">
              <a:latin typeface="Montserrat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DD60417-9774-61D1-31D9-20E6FB83FE64}"/>
              </a:ext>
            </a:extLst>
          </p:cNvPr>
          <p:cNvSpPr txBox="1"/>
          <p:nvPr/>
        </p:nvSpPr>
        <p:spPr>
          <a:xfrm>
            <a:off x="682752" y="1528376"/>
            <a:ext cx="54132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Montserrat" pitchFamily="2" charset="0"/>
              </a:rPr>
              <a:t>OCDE:</a:t>
            </a:r>
            <a:endParaRPr lang="pt-BR" b="1" dirty="0">
              <a:latin typeface="Montserra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latin typeface="Montserra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>
                <a:latin typeface="Montserrat" pitchFamily="2" charset="0"/>
              </a:rPr>
              <a:t>Tributos gerais sobre o consumo (IVA e</a:t>
            </a:r>
            <a:r>
              <a:rPr lang="pt-BR" sz="1600" i="1" dirty="0">
                <a:latin typeface="Montserrat" pitchFamily="2" charset="0"/>
              </a:rPr>
              <a:t> Sales Tax</a:t>
            </a:r>
            <a:r>
              <a:rPr lang="pt-BR" sz="1600" dirty="0">
                <a:latin typeface="Montserrat" pitchFamily="2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>
                <a:latin typeface="Montserrat" pitchFamily="2" charset="0"/>
              </a:rPr>
              <a:t>Tributos sobre determinados bens e serviços (</a:t>
            </a:r>
            <a:r>
              <a:rPr lang="pt-BR" sz="1600" i="1" dirty="0">
                <a:latin typeface="Montserrat" pitchFamily="2" charset="0"/>
              </a:rPr>
              <a:t>Excise Tax</a:t>
            </a:r>
            <a:r>
              <a:rPr lang="pt-BR" sz="1600" dirty="0">
                <a:latin typeface="Montserrat" pitchFamily="2" charset="0"/>
              </a:rPr>
              <a:t>)</a:t>
            </a:r>
          </a:p>
          <a:p>
            <a:endParaRPr lang="pt-BR" sz="1600" dirty="0">
              <a:latin typeface="Montserrat" pitchFamily="2" charset="0"/>
            </a:endParaRPr>
          </a:p>
          <a:p>
            <a:r>
              <a:rPr lang="pt-BR" sz="1600" dirty="0">
                <a:latin typeface="Montserrat" pitchFamily="2" charset="0"/>
              </a:rPr>
              <a:t>Características do IVA*: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>
                <a:latin typeface="Montserrat" pitchFamily="2" charset="0"/>
              </a:rPr>
              <a:t>“Tributo sobre Valor Agregado” poderia ser definido como um tributo de base ampla, incidente sobre o consumo final, que é coletado (mas não suportado) pelos negócios ao longo da cadeia (tributação no destino);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>
                <a:latin typeface="Montserrat" pitchFamily="2" charset="0"/>
              </a:rPr>
              <a:t>Incidência nos diversos estágios de produção e comercialização;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>
                <a:latin typeface="Montserrat" pitchFamily="2" charset="0"/>
              </a:rPr>
              <a:t>Empresas têm o direito de deduzir o IVA suportado nas suas compras do IVA cobrado nas vendas, entregando apenas a diferença às autoridades fiscais;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>
                <a:latin typeface="Montserrat" pitchFamily="2" charset="0"/>
              </a:rPr>
              <a:t>Princípio da neutralidade assegura que o imposto não gere distorções econômicas que possam afetar decisões de negócio ou o comércio internacional.</a:t>
            </a:r>
          </a:p>
        </p:txBody>
      </p:sp>
      <p:sp>
        <p:nvSpPr>
          <p:cNvPr id="3" name="CaixaDeTexto 7">
            <a:extLst>
              <a:ext uri="{FF2B5EF4-FFF2-40B4-BE49-F238E27FC236}">
                <a16:creationId xmlns:a16="http://schemas.microsoft.com/office/drawing/2014/main" id="{209CEB28-251B-5FA7-2FA0-AED6FCCF56BB}"/>
              </a:ext>
            </a:extLst>
          </p:cNvPr>
          <p:cNvSpPr txBox="1"/>
          <p:nvPr/>
        </p:nvSpPr>
        <p:spPr>
          <a:xfrm>
            <a:off x="6626352" y="1536856"/>
            <a:ext cx="523341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Montserrat" pitchFamily="2" charset="0"/>
              </a:rPr>
              <a:t>Brasil:</a:t>
            </a:r>
            <a:endParaRPr lang="pt-BR" b="1" dirty="0">
              <a:latin typeface="Montserra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latin typeface="Montserrat" pitchFamily="2" charset="0"/>
            </a:endParaRPr>
          </a:p>
          <a:p>
            <a:r>
              <a:rPr lang="pt-BR" sz="1600" dirty="0">
                <a:latin typeface="Montserrat" pitchFamily="2" charset="0"/>
              </a:rPr>
              <a:t>Tributos atuais: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>
                <a:latin typeface="Montserrat" pitchFamily="2" charset="0"/>
              </a:rPr>
              <a:t>Cumulatividade;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>
                <a:latin typeface="Montserrat" pitchFamily="2" charset="0"/>
              </a:rPr>
              <a:t>Incluídos no preço (</a:t>
            </a:r>
            <a:r>
              <a:rPr lang="pt-BR" sz="1300" i="1" dirty="0" err="1">
                <a:latin typeface="Montserrat" pitchFamily="2" charset="0"/>
              </a:rPr>
              <a:t>gross</a:t>
            </a:r>
            <a:r>
              <a:rPr lang="pt-BR" sz="1300" i="1" dirty="0">
                <a:latin typeface="Montserrat" pitchFamily="2" charset="0"/>
              </a:rPr>
              <a:t> </a:t>
            </a:r>
            <a:r>
              <a:rPr lang="pt-BR" sz="1300" i="1" dirty="0" err="1">
                <a:latin typeface="Montserrat" pitchFamily="2" charset="0"/>
              </a:rPr>
              <a:t>up</a:t>
            </a:r>
            <a:r>
              <a:rPr lang="pt-BR" sz="1300" dirty="0">
                <a:latin typeface="Montserrat" pitchFamily="2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>
                <a:latin typeface="Montserrat" pitchFamily="2" charset="0"/>
              </a:rPr>
              <a:t>Cobrança na origem;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300" dirty="0">
              <a:latin typeface="Montserrat" pitchFamily="2" charset="0"/>
            </a:endParaRPr>
          </a:p>
          <a:p>
            <a:r>
              <a:rPr lang="pt-BR" sz="1600" dirty="0">
                <a:latin typeface="Montserrat" pitchFamily="2" charset="0"/>
              </a:rPr>
              <a:t>IBS e CBS**: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>
                <a:latin typeface="Montserrat" pitchFamily="2" charset="0"/>
              </a:rPr>
              <a:t>Atenderão ao princípio da neutralidade;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>
                <a:latin typeface="Montserrat" pitchFamily="2" charset="0"/>
              </a:rPr>
              <a:t>Incidirão sobre operações com bens materiais, imateriais e serviços (ou seja, terão base ampla);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>
                <a:latin typeface="Montserrat" pitchFamily="2" charset="0"/>
              </a:rPr>
              <a:t>Incidirão sobre as importações, mas não sobre as exportações;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>
                <a:latin typeface="Montserrat" pitchFamily="2" charset="0"/>
              </a:rPr>
              <a:t>Serão não cumulativos, podendo o contribuinte compensar os valores cobrados sobre todas as operações nas quais seja adquirente, excetuadas exclusivamente as consideradas de uso ou consumo pessoal;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>
                <a:latin typeface="Montserrat" pitchFamily="2" charset="0"/>
              </a:rPr>
              <a:t>Adicionado ao preço líquido, sem </a:t>
            </a:r>
            <a:r>
              <a:rPr lang="pt-BR" sz="1300" i="1" dirty="0" err="1">
                <a:latin typeface="Montserrat" pitchFamily="2" charset="0"/>
              </a:rPr>
              <a:t>gross</a:t>
            </a:r>
            <a:r>
              <a:rPr lang="pt-BR" sz="1300" i="1" dirty="0">
                <a:latin typeface="Montserrat" pitchFamily="2" charset="0"/>
              </a:rPr>
              <a:t> </a:t>
            </a:r>
            <a:r>
              <a:rPr lang="pt-BR" sz="1300" i="1" dirty="0" err="1">
                <a:latin typeface="Montserrat" pitchFamily="2" charset="0"/>
              </a:rPr>
              <a:t>up</a:t>
            </a:r>
            <a:r>
              <a:rPr lang="pt-BR" sz="1300" dirty="0">
                <a:latin typeface="Montserrat" pitchFamily="2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>
                <a:latin typeface="Montserrat" pitchFamily="2" charset="0"/>
              </a:rPr>
              <a:t>Para o IBS, esse será cobrado de acordo com as alíquotas do estado e município de destino da operação.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C7BE55E-CCCE-75BF-B537-75A716CF9FAE}"/>
              </a:ext>
            </a:extLst>
          </p:cNvPr>
          <p:cNvSpPr/>
          <p:nvPr/>
        </p:nvSpPr>
        <p:spPr>
          <a:xfrm>
            <a:off x="6050280" y="2057400"/>
            <a:ext cx="441960" cy="34472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7">
            <a:extLst>
              <a:ext uri="{FF2B5EF4-FFF2-40B4-BE49-F238E27FC236}">
                <a16:creationId xmlns:a16="http://schemas.microsoft.com/office/drawing/2014/main" id="{0BF89817-A26D-13AA-2A6D-F99E6731E21A}"/>
              </a:ext>
            </a:extLst>
          </p:cNvPr>
          <p:cNvSpPr txBox="1"/>
          <p:nvPr/>
        </p:nvSpPr>
        <p:spPr>
          <a:xfrm>
            <a:off x="551688" y="6328992"/>
            <a:ext cx="10585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  <a:latin typeface="Montserrat" pitchFamily="2" charset="0"/>
              </a:rPr>
              <a:t>*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OECD (2024), Consumption Tax Trends 2024: VAT/GST and Excise, Core Design Features and Trends.</a:t>
            </a:r>
            <a:endParaRPr lang="pt-BR" sz="1100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pt-BR" sz="1100" b="1" dirty="0">
                <a:solidFill>
                  <a:schemeClr val="bg1"/>
                </a:solidFill>
                <a:latin typeface="Montserrat" pitchFamily="2" charset="0"/>
              </a:rPr>
              <a:t>** </a:t>
            </a:r>
            <a:r>
              <a:rPr lang="pt-BR" sz="1100" dirty="0">
                <a:solidFill>
                  <a:schemeClr val="bg1"/>
                </a:solidFill>
                <a:latin typeface="Montserrat" pitchFamily="2" charset="0"/>
              </a:rPr>
              <a:t>Conforme Artigo 156-A § 1º da Constituição Federal, combinado ao Artigo 195 § 16 da mesma norma legal.</a:t>
            </a:r>
          </a:p>
        </p:txBody>
      </p:sp>
    </p:spTree>
    <p:extLst>
      <p:ext uri="{BB962C8B-B14F-4D97-AF65-F5344CB8AC3E}">
        <p14:creationId xmlns:p14="http://schemas.microsoft.com/office/powerpoint/2010/main" val="142547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83ACC-B4FE-E6BC-20AA-E2F8AD22A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C71FEF3-ABFE-BCBE-9D29-516218E35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840"/>
            <a:ext cx="12192000" cy="10261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B2B77EC-1AB8-DC7C-780B-AD2650AC0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40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57E49BE-3B54-1B16-5E22-BDCAC096FA71}"/>
              </a:ext>
            </a:extLst>
          </p:cNvPr>
          <p:cNvSpPr txBox="1"/>
          <p:nvPr/>
        </p:nvSpPr>
        <p:spPr>
          <a:xfrm>
            <a:off x="994664" y="1006856"/>
            <a:ext cx="779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Montserrat" pitchFamily="2" charset="0"/>
              </a:rPr>
              <a:t>Por que a mudança traz impactos contábeis?</a:t>
            </a:r>
          </a:p>
          <a:p>
            <a:endParaRPr lang="pt-BR" sz="2400" b="1" dirty="0">
              <a:latin typeface="Montserrat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F607B64-7E80-1706-2E0B-D50B0FFAD2F3}"/>
              </a:ext>
            </a:extLst>
          </p:cNvPr>
          <p:cNvSpPr txBox="1"/>
          <p:nvPr/>
        </p:nvSpPr>
        <p:spPr>
          <a:xfrm>
            <a:off x="682752" y="1528376"/>
            <a:ext cx="10280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Montserrat" pitchFamily="2" charset="0"/>
              </a:rPr>
              <a:t>Emenda Constitucional 132/23</a:t>
            </a:r>
          </a:p>
          <a:p>
            <a:endParaRPr lang="pt-BR" sz="1300" b="1" dirty="0">
              <a:latin typeface="Montserrat" pitchFamily="2" charset="0"/>
            </a:endParaRPr>
          </a:p>
          <a:p>
            <a:r>
              <a:rPr lang="pt-BR" sz="2000" b="1" dirty="0">
                <a:latin typeface="Montserrat" pitchFamily="2" charset="0"/>
              </a:rPr>
              <a:t>Crédito condicionado ao pagamento:</a:t>
            </a:r>
            <a:endParaRPr lang="pt-BR" dirty="0">
              <a:latin typeface="Montserrat" pitchFamily="2" charset="0"/>
            </a:endParaRPr>
          </a:p>
          <a:p>
            <a:r>
              <a:rPr lang="pt-BR" sz="1300" dirty="0">
                <a:latin typeface="Montserrat" pitchFamily="2" charset="0"/>
              </a:rPr>
              <a:t>Art. 156-A. Lei complementar instituirá imposto sobre bens e serviços de competência compartilhada entre Estados, Distrito Federal e Municípios.</a:t>
            </a:r>
          </a:p>
          <a:p>
            <a:r>
              <a:rPr lang="pt-BR" sz="1300" dirty="0">
                <a:latin typeface="Montserrat" pitchFamily="2" charset="0"/>
              </a:rPr>
              <a:t>§ 5º Lei complementar disporá sobre:</a:t>
            </a:r>
          </a:p>
          <a:p>
            <a:r>
              <a:rPr lang="pt-BR" sz="1300" dirty="0">
                <a:latin typeface="Montserrat" pitchFamily="2" charset="0"/>
              </a:rPr>
              <a:t>(...)</a:t>
            </a:r>
          </a:p>
          <a:p>
            <a:r>
              <a:rPr lang="pt-BR" sz="1300" dirty="0">
                <a:latin typeface="Montserrat" pitchFamily="2" charset="0"/>
              </a:rPr>
              <a:t>II - o regime de compensação, podendo estabelecer </a:t>
            </a:r>
            <a:r>
              <a:rPr lang="pt-BR" sz="1300" b="1" u="sng" dirty="0">
                <a:latin typeface="Montserrat" pitchFamily="2" charset="0"/>
              </a:rPr>
              <a:t>hipóteses em que o aproveitamento do crédito ficará condicionado à verificação do efetivo recolhimento do imposto incidente sobre a operação</a:t>
            </a:r>
            <a:r>
              <a:rPr lang="pt-BR" sz="1300" dirty="0">
                <a:latin typeface="Montserrat" pitchFamily="2" charset="0"/>
              </a:rPr>
              <a:t> com bens materiais ou imateriais, inclusive direitos, ou com serviços, desde que:</a:t>
            </a:r>
          </a:p>
          <a:p>
            <a:r>
              <a:rPr lang="pt-BR" sz="1300" dirty="0">
                <a:latin typeface="Montserrat" pitchFamily="2" charset="0"/>
              </a:rPr>
              <a:t>a) o adquirente possa efetuar o recolhimento do imposto incidente nas suas aquisições de bens ou serviços; ou</a:t>
            </a:r>
          </a:p>
          <a:p>
            <a:r>
              <a:rPr lang="pt-BR" sz="1300" dirty="0">
                <a:latin typeface="Montserrat" pitchFamily="2" charset="0"/>
              </a:rPr>
              <a:t>b) o recolhimento do imposto ocorra na liquidação financeira da operação.</a:t>
            </a:r>
          </a:p>
          <a:p>
            <a:endParaRPr lang="pt-BR" sz="1300" dirty="0">
              <a:latin typeface="Montserrat" pitchFamily="2" charset="0"/>
            </a:endParaRPr>
          </a:p>
          <a:p>
            <a:r>
              <a:rPr lang="pt-BR" sz="2000" b="1" dirty="0">
                <a:latin typeface="Montserrat" pitchFamily="2" charset="0"/>
              </a:rPr>
              <a:t>Incidência “por fora”:</a:t>
            </a:r>
            <a:endParaRPr lang="pt-BR" sz="1400" dirty="0">
              <a:latin typeface="Montserrat" pitchFamily="2" charset="0"/>
            </a:endParaRPr>
          </a:p>
          <a:p>
            <a:r>
              <a:rPr lang="pt-BR" sz="1300" dirty="0">
                <a:latin typeface="Montserrat" pitchFamily="2" charset="0"/>
              </a:rPr>
              <a:t>Art. 156-A. Lei complementar instituirá imposto sobre bens e serviços de competência compartilhada entre Estados, Distrito Federal e Municípios.</a:t>
            </a:r>
          </a:p>
          <a:p>
            <a:r>
              <a:rPr lang="pt-BR" sz="1300" dirty="0">
                <a:latin typeface="Montserrat" pitchFamily="2" charset="0"/>
              </a:rPr>
              <a:t>§ 1º O imposto previsto no caput será informado pelo princípio da neutralidade e atenderá ao seguinte:</a:t>
            </a:r>
          </a:p>
          <a:p>
            <a:r>
              <a:rPr lang="pt-BR" sz="1300" dirty="0">
                <a:latin typeface="Montserrat" pitchFamily="2" charset="0"/>
              </a:rPr>
              <a:t>(...)</a:t>
            </a:r>
          </a:p>
          <a:p>
            <a:r>
              <a:rPr lang="pt-BR" sz="1300" dirty="0">
                <a:latin typeface="Montserrat" pitchFamily="2" charset="0"/>
              </a:rPr>
              <a:t>IX - </a:t>
            </a:r>
            <a:r>
              <a:rPr lang="pt-BR" sz="1300" b="1" u="sng" dirty="0">
                <a:latin typeface="Montserrat" pitchFamily="2" charset="0"/>
              </a:rPr>
              <a:t>não integrará sua própria base de cálculo nem a dos tributos previstos</a:t>
            </a:r>
            <a:r>
              <a:rPr lang="pt-BR" sz="1300" dirty="0">
                <a:latin typeface="Montserrat" pitchFamily="2" charset="0"/>
              </a:rPr>
              <a:t> nos </a:t>
            </a:r>
            <a:r>
              <a:rPr lang="pt-BR" sz="1300" dirty="0" err="1">
                <a:latin typeface="Montserrat" pitchFamily="2" charset="0"/>
              </a:rPr>
              <a:t>arts</a:t>
            </a:r>
            <a:r>
              <a:rPr lang="pt-BR" sz="1300" dirty="0">
                <a:latin typeface="Montserrat" pitchFamily="2" charset="0"/>
              </a:rPr>
              <a:t>. 153, VIII, e 195, I, "b", IV e V, e da contribuição para o Programa de Integração Social de que trata o art. 239;</a:t>
            </a:r>
          </a:p>
        </p:txBody>
      </p:sp>
    </p:spTree>
    <p:extLst>
      <p:ext uri="{BB962C8B-B14F-4D97-AF65-F5344CB8AC3E}">
        <p14:creationId xmlns:p14="http://schemas.microsoft.com/office/powerpoint/2010/main" val="283219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F91F1-E412-FB02-D1BC-9413642D3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FCA3641-DE5C-E674-2418-B5AFF0A9D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840"/>
            <a:ext cx="12192000" cy="10261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7511A93-5627-A677-4CB9-0948C9682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40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30FD5CB-E10B-9903-1344-378FBC3C1BC3}"/>
              </a:ext>
            </a:extLst>
          </p:cNvPr>
          <p:cNvSpPr txBox="1"/>
          <p:nvPr/>
        </p:nvSpPr>
        <p:spPr>
          <a:xfrm>
            <a:off x="994664" y="1006856"/>
            <a:ext cx="779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Montserrat" pitchFamily="2" charset="0"/>
              </a:rPr>
              <a:t>Por que a mudança traz impactos contábeis?</a:t>
            </a:r>
          </a:p>
          <a:p>
            <a:endParaRPr lang="pt-BR" sz="2400" b="1" dirty="0">
              <a:latin typeface="Montserrat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2BBD12F-381B-DC57-5F3E-F53986016642}"/>
              </a:ext>
            </a:extLst>
          </p:cNvPr>
          <p:cNvSpPr txBox="1"/>
          <p:nvPr/>
        </p:nvSpPr>
        <p:spPr>
          <a:xfrm>
            <a:off x="682752" y="1528376"/>
            <a:ext cx="1028090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Montserrat" pitchFamily="2" charset="0"/>
              </a:rPr>
              <a:t>Principais questões:</a:t>
            </a:r>
          </a:p>
          <a:p>
            <a:endParaRPr lang="pt-BR" sz="1300" dirty="0">
              <a:latin typeface="Montserrat" pitchFamily="2" charset="0"/>
            </a:endParaRPr>
          </a:p>
          <a:p>
            <a:pPr marL="342900" indent="-342900">
              <a:buAutoNum type="arabicPeriod"/>
            </a:pPr>
            <a:r>
              <a:rPr lang="pt-BR" sz="1600" dirty="0">
                <a:latin typeface="Montserrat" pitchFamily="2" charset="0"/>
              </a:rPr>
              <a:t>Dado que os créditos só podem ser apropriados após o pagamento dos tributos incidentes no fornecimento, qual o momento adequado de registro dos créditos fiscais? </a:t>
            </a:r>
          </a:p>
          <a:p>
            <a:pPr marL="342900" indent="-342900">
              <a:buAutoNum type="arabicPeriod"/>
            </a:pPr>
            <a:endParaRPr lang="pt-BR" sz="1600" dirty="0">
              <a:latin typeface="Montserrat" pitchFamily="2" charset="0"/>
            </a:endParaRPr>
          </a:p>
          <a:p>
            <a:pPr marL="342900" indent="-342900">
              <a:buAutoNum type="arabicPeriod"/>
            </a:pPr>
            <a:r>
              <a:rPr lang="pt-BR" sz="1600" dirty="0">
                <a:latin typeface="Montserrat" pitchFamily="2" charset="0"/>
              </a:rPr>
              <a:t>Poderia o crédito fiscal não validado ser enquadrado como ativo contingente?</a:t>
            </a:r>
          </a:p>
          <a:p>
            <a:pPr marL="342900" indent="-342900">
              <a:buAutoNum type="arabicPeriod"/>
            </a:pPr>
            <a:endParaRPr lang="pt-BR" sz="1600" dirty="0">
              <a:latin typeface="Montserrat" pitchFamily="2" charset="0"/>
            </a:endParaRPr>
          </a:p>
          <a:p>
            <a:pPr marL="342900" indent="-342900">
              <a:buAutoNum type="arabicPeriod"/>
            </a:pPr>
            <a:r>
              <a:rPr lang="pt-BR" sz="1600" dirty="0">
                <a:latin typeface="Montserrat" pitchFamily="2" charset="0"/>
              </a:rPr>
              <a:t>Considerando que os novos tributos devem ser calculados sobre o preço líquido, quais os critérios de mensuração da Receita Bruta? Deve ou não incluir tributos?</a:t>
            </a:r>
          </a:p>
          <a:p>
            <a:pPr marL="342900" indent="-342900">
              <a:buAutoNum type="arabicPeriod"/>
            </a:pPr>
            <a:endParaRPr lang="pt-BR" sz="1600" dirty="0">
              <a:latin typeface="Montserrat" pitchFamily="2" charset="0"/>
            </a:endParaRPr>
          </a:p>
          <a:p>
            <a:pPr marL="342900" indent="-342900">
              <a:buAutoNum type="arabicPeriod"/>
            </a:pPr>
            <a:r>
              <a:rPr lang="pt-BR" sz="1600" dirty="0">
                <a:latin typeface="Montserrat" pitchFamily="2" charset="0"/>
              </a:rPr>
              <a:t>Quais os impactos nos </a:t>
            </a:r>
            <a:r>
              <a:rPr lang="pt-BR" sz="1600" dirty="0" err="1">
                <a:latin typeface="Montserrat" pitchFamily="2" charset="0"/>
              </a:rPr>
              <a:t>KPIs</a:t>
            </a:r>
            <a:r>
              <a:rPr lang="pt-BR" sz="1600" dirty="0">
                <a:latin typeface="Montserrat" pitchFamily="2" charset="0"/>
              </a:rPr>
              <a:t> e nas Demonstrações Financeiras?</a:t>
            </a:r>
          </a:p>
        </p:txBody>
      </p:sp>
    </p:spTree>
    <p:extLst>
      <p:ext uri="{BB962C8B-B14F-4D97-AF65-F5344CB8AC3E}">
        <p14:creationId xmlns:p14="http://schemas.microsoft.com/office/powerpoint/2010/main" val="405427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8F69E-7561-965A-6582-005AD4429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E7FE0E3-FF36-32F5-0E8E-6EBE9EFCF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840"/>
            <a:ext cx="12192000" cy="10261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1FE836C-361A-5E0A-468D-3843C751C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40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D71F036-75DA-6654-B650-F6B3F8D9B7B1}"/>
              </a:ext>
            </a:extLst>
          </p:cNvPr>
          <p:cNvSpPr txBox="1"/>
          <p:nvPr/>
        </p:nvSpPr>
        <p:spPr>
          <a:xfrm>
            <a:off x="936751" y="775092"/>
            <a:ext cx="779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Montserrat" pitchFamily="2" charset="0"/>
              </a:rPr>
              <a:t>Impactos Contábeis nos Créditos</a:t>
            </a:r>
          </a:p>
          <a:p>
            <a:endParaRPr lang="pt-BR" sz="2400" b="1" dirty="0">
              <a:latin typeface="Montserrat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191CAA2-7114-2488-03CE-35833C1F8B67}"/>
              </a:ext>
            </a:extLst>
          </p:cNvPr>
          <p:cNvSpPr txBox="1"/>
          <p:nvPr/>
        </p:nvSpPr>
        <p:spPr>
          <a:xfrm>
            <a:off x="682752" y="1391216"/>
            <a:ext cx="46009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Montserrat" pitchFamily="2" charset="0"/>
              </a:rPr>
              <a:t>CPC 16 - Estoques</a:t>
            </a:r>
            <a:endParaRPr lang="pt-BR" sz="1300" dirty="0">
              <a:latin typeface="Montserrat" pitchFamily="2" charset="0"/>
            </a:endParaRPr>
          </a:p>
          <a:p>
            <a:r>
              <a:rPr lang="pt-BR" sz="1200" dirty="0">
                <a:latin typeface="Montserrat" pitchFamily="2" charset="0"/>
              </a:rPr>
              <a:t>11. O custo de aquisição dos estoques compreende o preço de compra, os impostos de importação e outros tributos (</a:t>
            </a:r>
            <a:r>
              <a:rPr lang="pt-BR" sz="1200" b="1" u="sng" dirty="0">
                <a:latin typeface="Montserrat" pitchFamily="2" charset="0"/>
              </a:rPr>
              <a:t>exceto os recuperáveis junto ao fisco</a:t>
            </a:r>
            <a:r>
              <a:rPr lang="pt-BR" sz="1200" dirty="0">
                <a:latin typeface="Montserrat" pitchFamily="2" charset="0"/>
              </a:rPr>
              <a:t>), bem como os custos de transporte, seguro, manuseio e outros diretamente atribuíveis à aquisição de produtos acabados, materiais e serviços. Descontos comerciais, abatimentos e outros itens semelhantes devem ser deduzidos na determinação do custo de aquisição.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1C697F-60E1-097E-924A-3ADB980C8060}"/>
              </a:ext>
            </a:extLst>
          </p:cNvPr>
          <p:cNvSpPr/>
          <p:nvPr/>
        </p:nvSpPr>
        <p:spPr>
          <a:xfrm>
            <a:off x="6912864" y="1381214"/>
            <a:ext cx="2377440" cy="61983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2CACB8-F82C-BBC1-86B4-8EE8DF9B22A2}"/>
              </a:ext>
            </a:extLst>
          </p:cNvPr>
          <p:cNvSpPr/>
          <p:nvPr/>
        </p:nvSpPr>
        <p:spPr>
          <a:xfrm>
            <a:off x="6909816" y="2157693"/>
            <a:ext cx="2377440" cy="70408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3FF360-40E7-9C95-35CC-9D82ACBA6BC5}"/>
              </a:ext>
            </a:extLst>
          </p:cNvPr>
          <p:cNvSpPr/>
          <p:nvPr/>
        </p:nvSpPr>
        <p:spPr>
          <a:xfrm>
            <a:off x="6897624" y="2959317"/>
            <a:ext cx="2377440" cy="53035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445FA3-26C4-886A-F8D7-4C71ED32A1A2}"/>
              </a:ext>
            </a:extLst>
          </p:cNvPr>
          <p:cNvSpPr/>
          <p:nvPr/>
        </p:nvSpPr>
        <p:spPr>
          <a:xfrm>
            <a:off x="6903720" y="3587205"/>
            <a:ext cx="2377440" cy="66304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D60B68-27DA-8588-065F-926C3F5A1913}"/>
              </a:ext>
            </a:extLst>
          </p:cNvPr>
          <p:cNvSpPr txBox="1"/>
          <p:nvPr/>
        </p:nvSpPr>
        <p:spPr>
          <a:xfrm rot="16200000">
            <a:off x="5229413" y="2343073"/>
            <a:ext cx="2891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highlight>
                  <a:srgbClr val="0066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Lei Complementar 214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highlight>
                  <a:srgbClr val="0066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Artigo 27</a:t>
            </a:r>
          </a:p>
          <a:p>
            <a:pPr algn="ctr"/>
            <a:endParaRPr lang="pt-BR" b="1" dirty="0">
              <a:solidFill>
                <a:schemeClr val="bg1"/>
              </a:solidFill>
              <a:highlight>
                <a:srgbClr val="00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5C61ED-06CF-AF42-3FDB-52051A585EDF}"/>
              </a:ext>
            </a:extLst>
          </p:cNvPr>
          <p:cNvSpPr txBox="1"/>
          <p:nvPr/>
        </p:nvSpPr>
        <p:spPr>
          <a:xfrm>
            <a:off x="6907841" y="15531"/>
            <a:ext cx="23031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Compensação com créditos</a:t>
            </a:r>
          </a:p>
          <a:p>
            <a:pPr algn="ctr"/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 pelo contribuinte</a:t>
            </a:r>
          </a:p>
          <a:p>
            <a:pPr algn="ctr"/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</a:t>
            </a:r>
            <a:r>
              <a:rPr lang="pt-BR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endParaRPr lang="pt-BR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Recolhimento pelo adquirente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CaixaDeTexto 7">
            <a:extLst>
              <a:ext uri="{FF2B5EF4-FFF2-40B4-BE49-F238E27FC236}">
                <a16:creationId xmlns:a16="http://schemas.microsoft.com/office/drawing/2014/main" id="{05FE7549-F7A9-B50A-943E-332A3A59CE80}"/>
              </a:ext>
            </a:extLst>
          </p:cNvPr>
          <p:cNvSpPr txBox="1"/>
          <p:nvPr/>
        </p:nvSpPr>
        <p:spPr>
          <a:xfrm>
            <a:off x="665972" y="3232077"/>
            <a:ext cx="460097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Montserrat" pitchFamily="2" charset="0"/>
              </a:rPr>
              <a:t>CPC 00 – Estrutura conceitual</a:t>
            </a:r>
            <a:endParaRPr lang="pt-BR" sz="1300" dirty="0">
              <a:latin typeface="Montserrat" pitchFamily="2" charset="0"/>
            </a:endParaRPr>
          </a:p>
          <a:p>
            <a:r>
              <a:rPr lang="pt-BR" sz="1200" dirty="0">
                <a:latin typeface="Montserrat" pitchFamily="2" charset="0"/>
              </a:rPr>
              <a:t>4.3 Ativo é um recurso econômico presente </a:t>
            </a:r>
            <a:r>
              <a:rPr lang="pt-BR" sz="1200" b="1" u="sng" dirty="0">
                <a:latin typeface="Montserrat" pitchFamily="2" charset="0"/>
              </a:rPr>
              <a:t>controlado</a:t>
            </a:r>
            <a:r>
              <a:rPr lang="pt-BR" sz="1200" dirty="0">
                <a:latin typeface="Montserrat" pitchFamily="2" charset="0"/>
              </a:rPr>
              <a:t> pela entidade como resultado de eventos passados.</a:t>
            </a:r>
          </a:p>
          <a:p>
            <a:r>
              <a:rPr lang="pt-BR" sz="1200" dirty="0">
                <a:latin typeface="Montserrat" pitchFamily="2" charset="0"/>
              </a:rPr>
              <a:t>4.4 Recurso econômico é um direito que tem o potencial de produzir benefícios econômicos.</a:t>
            </a:r>
          </a:p>
          <a:p>
            <a:endParaRPr lang="pt-BR" sz="500" dirty="0">
              <a:latin typeface="Montserrat" pitchFamily="2" charset="0"/>
            </a:endParaRPr>
          </a:p>
          <a:p>
            <a:r>
              <a:rPr lang="pt-BR" sz="2000" b="1" dirty="0">
                <a:latin typeface="Montserrat" pitchFamily="2" charset="0"/>
              </a:rPr>
              <a:t>CPC 25 – Ativos contingentes</a:t>
            </a:r>
            <a:endParaRPr lang="pt-BR" sz="1300" dirty="0">
              <a:latin typeface="Montserrat" pitchFamily="2" charset="0"/>
            </a:endParaRPr>
          </a:p>
          <a:p>
            <a:r>
              <a:rPr lang="pt-BR" sz="1200" dirty="0">
                <a:latin typeface="Montserrat" pitchFamily="2" charset="0"/>
              </a:rPr>
              <a:t>33. Os ativos contingentes não são reconhecidos nas demonstrações contábeis, uma vez que pode tratar-se de resultado que nunca venha a ser realizado. Porém, </a:t>
            </a:r>
            <a:r>
              <a:rPr lang="pt-BR" sz="1200" b="1" u="sng" dirty="0">
                <a:latin typeface="Montserrat" pitchFamily="2" charset="0"/>
              </a:rPr>
              <a:t>quando a realização do ganho é praticamente certa</a:t>
            </a:r>
            <a:r>
              <a:rPr lang="pt-BR" sz="1200" dirty="0">
                <a:latin typeface="Montserrat" pitchFamily="2" charset="0"/>
              </a:rPr>
              <a:t>, então o ativo relacionado não é um ativo contingente e o seu reconhecimento é adequado.</a:t>
            </a:r>
          </a:p>
          <a:p>
            <a:endParaRPr lang="pt-BR" sz="1300" dirty="0">
              <a:latin typeface="Montserrat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72207F-FE4C-55F4-04B7-58DF837AB218}"/>
              </a:ext>
            </a:extLst>
          </p:cNvPr>
          <p:cNvSpPr/>
          <p:nvPr/>
        </p:nvSpPr>
        <p:spPr>
          <a:xfrm>
            <a:off x="9542272" y="1381213"/>
            <a:ext cx="1896872" cy="1480567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Fornecedor detém controle do pagamento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</a:rPr>
              <a:t>(conduta esperada: pagamento)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E12349-5C85-0E2E-8CA3-7D3AF2A2D706}"/>
              </a:ext>
            </a:extLst>
          </p:cNvPr>
          <p:cNvSpPr/>
          <p:nvPr/>
        </p:nvSpPr>
        <p:spPr>
          <a:xfrm>
            <a:off x="9542272" y="2959318"/>
            <a:ext cx="1896872" cy="12909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Adquirente detém controle do pagamento</a:t>
            </a:r>
          </a:p>
        </p:txBody>
      </p:sp>
      <p:sp>
        <p:nvSpPr>
          <p:cNvPr id="15" name="CaixaDeTexto 7">
            <a:extLst>
              <a:ext uri="{FF2B5EF4-FFF2-40B4-BE49-F238E27FC236}">
                <a16:creationId xmlns:a16="http://schemas.microsoft.com/office/drawing/2014/main" id="{CD381169-5A0B-AD7A-D3B2-7F4004E8982F}"/>
              </a:ext>
            </a:extLst>
          </p:cNvPr>
          <p:cNvSpPr txBox="1"/>
          <p:nvPr/>
        </p:nvSpPr>
        <p:spPr>
          <a:xfrm>
            <a:off x="5688296" y="4412167"/>
            <a:ext cx="608235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Montserrat" pitchFamily="2" charset="0"/>
              </a:rPr>
              <a:t>Questões relevantes</a:t>
            </a:r>
            <a:endParaRPr lang="pt-BR" sz="1600" dirty="0">
              <a:latin typeface="Montserrat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pt-BR" sz="1200" dirty="0">
              <a:latin typeface="Montserrat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latin typeface="Montserrat" pitchFamily="2" charset="0"/>
              </a:rPr>
              <a:t>Segregação em contas distintas no Ativo dos créditos das notas fiscais recebidas e os créditos já liberados para apropriação;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latin typeface="Montserrat" pitchFamily="2" charset="0"/>
              </a:rPr>
              <a:t>Passivo com Fornecedores: quando o adquirente assume a obrigação de pagar (contrato ou legislação), valor do IBS e CBS pode ser segregado em conta do Passivo específica (distinta da conta de Fornecedores);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latin typeface="Montserrat" pitchFamily="2" charset="0"/>
              </a:rPr>
              <a:t>Restrição de créditos (uso pessoal ou estornos): reconhecido no item específico do estoque (se identificável) ou proporcional. </a:t>
            </a:r>
          </a:p>
        </p:txBody>
      </p:sp>
    </p:spTree>
    <p:extLst>
      <p:ext uri="{BB962C8B-B14F-4D97-AF65-F5344CB8AC3E}">
        <p14:creationId xmlns:p14="http://schemas.microsoft.com/office/powerpoint/2010/main" val="4657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51C0F-F140-EE8A-8EE3-BD14E6A66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7C1DA93-3C45-B022-C1D9-946486E13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840"/>
            <a:ext cx="12192000" cy="10261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79502A2-461E-7CE9-F2FA-684E952CB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40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7B2309E-C8A5-AE98-DF63-0A155527FA5A}"/>
              </a:ext>
            </a:extLst>
          </p:cNvPr>
          <p:cNvSpPr txBox="1"/>
          <p:nvPr/>
        </p:nvSpPr>
        <p:spPr>
          <a:xfrm>
            <a:off x="936751" y="775092"/>
            <a:ext cx="779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Montserrat" pitchFamily="2" charset="0"/>
              </a:rPr>
              <a:t>Impactos Contábeis na Receita</a:t>
            </a:r>
          </a:p>
          <a:p>
            <a:endParaRPr lang="pt-BR" sz="2400" b="1" dirty="0">
              <a:latin typeface="Montserrat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663B6FF-A89D-6E67-27E3-02A280B814D8}"/>
              </a:ext>
            </a:extLst>
          </p:cNvPr>
          <p:cNvSpPr txBox="1"/>
          <p:nvPr/>
        </p:nvSpPr>
        <p:spPr>
          <a:xfrm>
            <a:off x="682752" y="1254056"/>
            <a:ext cx="460097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Montserrat" pitchFamily="2" charset="0"/>
              </a:rPr>
              <a:t>CPC 47 – Receita de Contratos</a:t>
            </a:r>
            <a:endParaRPr lang="pt-BR" sz="1300" dirty="0">
              <a:latin typeface="Montserrat" pitchFamily="2" charset="0"/>
            </a:endParaRPr>
          </a:p>
          <a:p>
            <a:r>
              <a:rPr lang="pt-BR" sz="1200" dirty="0">
                <a:latin typeface="Montserrat" pitchFamily="2" charset="0"/>
              </a:rPr>
              <a:t>47. A entidade deve considerar os termos do contrato e suas práticas de negócios usuais para determinar o preço da transação. O preço da transação é o valor da contraprestação à qual a entidade espera ter direito em troca da transferência dos bens ou serviços prometidos ao cliente, </a:t>
            </a:r>
            <a:r>
              <a:rPr lang="pt-BR" sz="1200" u="sng" dirty="0">
                <a:latin typeface="Montserrat" pitchFamily="2" charset="0"/>
              </a:rPr>
              <a:t>excluindo quantias cobradas em nome de terceiros </a:t>
            </a:r>
            <a:r>
              <a:rPr lang="pt-BR" sz="1200" dirty="0">
                <a:latin typeface="Montserrat" pitchFamily="2" charset="0"/>
              </a:rPr>
              <a:t>(</a:t>
            </a:r>
            <a:r>
              <a:rPr lang="pt-BR" sz="1200" b="1" u="sng" dirty="0">
                <a:latin typeface="Montserrat" pitchFamily="2" charset="0"/>
              </a:rPr>
              <a:t>por exemplo, alguns impostos sobre vendas</a:t>
            </a:r>
            <a:r>
              <a:rPr lang="pt-BR" sz="1200" dirty="0">
                <a:latin typeface="Montserrat" pitchFamily="2" charset="0"/>
              </a:rPr>
              <a:t>). A contraprestação prometida em contrato com o cliente pode incluir valores fixos, valores variáveis ou ambos.</a:t>
            </a:r>
          </a:p>
          <a:p>
            <a:endParaRPr lang="pt-BR" sz="1200" dirty="0">
              <a:latin typeface="Montserrat" pitchFamily="2" charset="0"/>
            </a:endParaRPr>
          </a:p>
          <a:p>
            <a:r>
              <a:rPr lang="pt-BR" sz="2000" b="1" dirty="0">
                <a:latin typeface="Montserrat" pitchFamily="2" charset="0"/>
              </a:rPr>
              <a:t>Decreto-Lei nº 1.598/77</a:t>
            </a:r>
            <a:endParaRPr lang="pt-BR" sz="2000" dirty="0">
              <a:latin typeface="Montserrat" pitchFamily="2" charset="0"/>
            </a:endParaRPr>
          </a:p>
          <a:p>
            <a:r>
              <a:rPr lang="pt-BR" sz="1200" dirty="0">
                <a:latin typeface="Montserrat" pitchFamily="2" charset="0"/>
              </a:rPr>
              <a:t>Art. 12.  A receita bruta compreende: </a:t>
            </a:r>
          </a:p>
          <a:p>
            <a:r>
              <a:rPr lang="pt-BR" sz="1200" dirty="0">
                <a:latin typeface="Montserrat" pitchFamily="2" charset="0"/>
              </a:rPr>
              <a:t>I - o produto da venda de bens nas operações de conta própria;</a:t>
            </a:r>
          </a:p>
          <a:p>
            <a:r>
              <a:rPr lang="pt-BR" sz="1200" dirty="0">
                <a:latin typeface="Montserrat" pitchFamily="2" charset="0"/>
              </a:rPr>
              <a:t>II - o preço da prestação de serviços em geral;</a:t>
            </a:r>
          </a:p>
          <a:p>
            <a:r>
              <a:rPr lang="pt-BR" sz="1200" dirty="0">
                <a:latin typeface="Montserrat" pitchFamily="2" charset="0"/>
              </a:rPr>
              <a:t>III - o resultado auferido nas operações de conta alheia; e</a:t>
            </a:r>
          </a:p>
          <a:p>
            <a:r>
              <a:rPr lang="pt-BR" sz="1200" dirty="0">
                <a:latin typeface="Montserrat" pitchFamily="2" charset="0"/>
              </a:rPr>
              <a:t>IV - as receitas da atividade ou objeto principal da pessoa jurídica não compreendidas nos incisos I a III. </a:t>
            </a:r>
          </a:p>
          <a:p>
            <a:r>
              <a:rPr lang="pt-BR" sz="1200" dirty="0">
                <a:latin typeface="Montserrat" pitchFamily="2" charset="0"/>
              </a:rPr>
              <a:t>(...)</a:t>
            </a:r>
          </a:p>
          <a:p>
            <a:r>
              <a:rPr lang="pt-BR" sz="1200" dirty="0">
                <a:latin typeface="Montserrat" pitchFamily="2" charset="0"/>
              </a:rPr>
              <a:t> § 4o  </a:t>
            </a:r>
            <a:r>
              <a:rPr lang="pt-BR" sz="1200" u="sng" dirty="0">
                <a:latin typeface="Montserrat" pitchFamily="2" charset="0"/>
              </a:rPr>
              <a:t>Na receita bruta não se incluem os tributos não cumulativos cobrados, destacadamente, do comprador ou contratante pelo vendedor dos bens ou pelo prestador dos serviços na condição de mero depositário</a:t>
            </a:r>
            <a:r>
              <a:rPr lang="pt-BR" sz="1200" dirty="0">
                <a:latin typeface="Montserrat" pitchFamily="2" charset="0"/>
              </a:rPr>
              <a:t>.</a:t>
            </a:r>
          </a:p>
          <a:p>
            <a:endParaRPr lang="pt-BR" sz="1200" dirty="0">
              <a:latin typeface="Montserrat" pitchFamily="2" charset="0"/>
            </a:endParaRPr>
          </a:p>
        </p:txBody>
      </p:sp>
      <p:sp>
        <p:nvSpPr>
          <p:cNvPr id="15" name="CaixaDeTexto 7">
            <a:extLst>
              <a:ext uri="{FF2B5EF4-FFF2-40B4-BE49-F238E27FC236}">
                <a16:creationId xmlns:a16="http://schemas.microsoft.com/office/drawing/2014/main" id="{9688BCC7-D679-0D2D-3196-47BFEECD3F1B}"/>
              </a:ext>
            </a:extLst>
          </p:cNvPr>
          <p:cNvSpPr txBox="1"/>
          <p:nvPr/>
        </p:nvSpPr>
        <p:spPr>
          <a:xfrm>
            <a:off x="5688296" y="4412167"/>
            <a:ext cx="6082351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Montserrat" pitchFamily="2" charset="0"/>
              </a:rPr>
              <a:t>Questões relevantes</a:t>
            </a:r>
            <a:endParaRPr lang="pt-BR" sz="1600" dirty="0">
              <a:latin typeface="Montserrat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pt-BR" sz="1200" dirty="0">
              <a:latin typeface="Montserrat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latin typeface="Montserrat" pitchFamily="2" charset="0"/>
              </a:rPr>
              <a:t>Experiência internacional;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latin typeface="Montserrat" pitchFamily="2" charset="0"/>
              </a:rPr>
              <a:t>Conceito de Receita Bruta deixa de existir;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latin typeface="Montserrat" pitchFamily="2" charset="0"/>
              </a:rPr>
              <a:t>Conta Clientes no Ativo: quando o adquirente assume a obrigação de pagar (contrato ou legislação), valor do IBS e CBS pode ser segregado em conta do Ativo específica (distinta da conta de Clientes);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latin typeface="Montserrat" pitchFamily="2" charset="0"/>
              </a:rPr>
              <a:t>Mudanças nos tipos e na contabilização de créditos presumidos.</a:t>
            </a:r>
          </a:p>
        </p:txBody>
      </p:sp>
      <p:sp>
        <p:nvSpPr>
          <p:cNvPr id="16" name="CaixaDeTexto 7">
            <a:extLst>
              <a:ext uri="{FF2B5EF4-FFF2-40B4-BE49-F238E27FC236}">
                <a16:creationId xmlns:a16="http://schemas.microsoft.com/office/drawing/2014/main" id="{3D57614B-4F49-04EB-956E-83D64EA27909}"/>
              </a:ext>
            </a:extLst>
          </p:cNvPr>
          <p:cNvSpPr txBox="1"/>
          <p:nvPr/>
        </p:nvSpPr>
        <p:spPr>
          <a:xfrm>
            <a:off x="5966474" y="1389717"/>
            <a:ext cx="5288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Montserrat" pitchFamily="2" charset="0"/>
              </a:rPr>
              <a:t>Agente vs. principal: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b="1" dirty="0">
                <a:latin typeface="Montserrat" pitchFamily="2" charset="0"/>
              </a:rPr>
              <a:t>Entidade é responsável pela obrigação fiscal</a:t>
            </a:r>
            <a:r>
              <a:rPr lang="pt-BR" sz="1400" dirty="0">
                <a:latin typeface="Montserrat" pitchFamily="2" charset="0"/>
              </a:rPr>
              <a:t> (economicamente, IVA incide sobre o consumo, mas a incidência é sobre o fornecimento);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400" dirty="0">
              <a:latin typeface="Montserra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b="1" dirty="0">
                <a:latin typeface="Montserrat" pitchFamily="2" charset="0"/>
              </a:rPr>
              <a:t>Entidade tem parcial liberdade sobre o pagamento do tributo</a:t>
            </a:r>
            <a:r>
              <a:rPr lang="pt-BR" sz="1400" dirty="0">
                <a:latin typeface="Montserrat" pitchFamily="2" charset="0"/>
              </a:rPr>
              <a:t> (RAD e </a:t>
            </a:r>
            <a:r>
              <a:rPr lang="pt-BR" sz="1400" i="1" dirty="0">
                <a:latin typeface="Montserrat" pitchFamily="2" charset="0"/>
              </a:rPr>
              <a:t>Split </a:t>
            </a:r>
            <a:r>
              <a:rPr lang="pt-BR" sz="1400" i="1" dirty="0" err="1">
                <a:latin typeface="Montserrat" pitchFamily="2" charset="0"/>
              </a:rPr>
              <a:t>payment</a:t>
            </a:r>
            <a:r>
              <a:rPr lang="pt-BR" sz="1400" dirty="0">
                <a:latin typeface="Montserrat" pitchFamily="2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400" b="1" dirty="0">
              <a:latin typeface="Montserra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b="1" dirty="0">
                <a:latin typeface="Montserrat" pitchFamily="2" charset="0"/>
              </a:rPr>
              <a:t>Entidade repassa o valor do tributo integralmente;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400" b="1" dirty="0">
              <a:latin typeface="Montserra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b="1" dirty="0">
                <a:latin typeface="Montserrat" pitchFamily="2" charset="0"/>
              </a:rPr>
              <a:t>Entidade assume o risco do tributo.</a:t>
            </a:r>
          </a:p>
        </p:txBody>
      </p:sp>
    </p:spTree>
    <p:extLst>
      <p:ext uri="{BB962C8B-B14F-4D97-AF65-F5344CB8AC3E}">
        <p14:creationId xmlns:p14="http://schemas.microsoft.com/office/powerpoint/2010/main" val="36922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506F8-5283-2D28-799A-4535B5F01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407234C-0D61-59CA-CC05-654A315F2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840"/>
            <a:ext cx="12192000" cy="10261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4E76914-038C-1E64-A4E8-8B8B25855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40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469D704-9278-1A43-C95B-4F9EA165DDC5}"/>
              </a:ext>
            </a:extLst>
          </p:cNvPr>
          <p:cNvSpPr txBox="1"/>
          <p:nvPr/>
        </p:nvSpPr>
        <p:spPr>
          <a:xfrm>
            <a:off x="994664" y="1006856"/>
            <a:ext cx="779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Montserrat" pitchFamily="2" charset="0"/>
              </a:rPr>
              <a:t>Pontos relevantes</a:t>
            </a:r>
          </a:p>
          <a:p>
            <a:endParaRPr lang="pt-BR" sz="2400" b="1" dirty="0">
              <a:latin typeface="Montserrat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D92C84-DBCA-207E-A524-5FA440A3A9A8}"/>
              </a:ext>
            </a:extLst>
          </p:cNvPr>
          <p:cNvSpPr txBox="1"/>
          <p:nvPr/>
        </p:nvSpPr>
        <p:spPr>
          <a:xfrm>
            <a:off x="682752" y="1528376"/>
            <a:ext cx="92202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300" dirty="0">
              <a:latin typeface="Montserrat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600" dirty="0">
              <a:latin typeface="Montserrat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Montserrat" pitchFamily="2" charset="0"/>
              </a:rPr>
              <a:t>Mudanças nas políticas contábeis e </a:t>
            </a:r>
            <a:r>
              <a:rPr lang="pt-BR" sz="1600" dirty="0" err="1">
                <a:latin typeface="Montserrat" pitchFamily="2" charset="0"/>
              </a:rPr>
              <a:t>KPIs</a:t>
            </a:r>
            <a:r>
              <a:rPr lang="pt-BR" sz="1600" dirty="0">
                <a:latin typeface="Montserrat" pitchFamily="2" charset="0"/>
              </a:rPr>
              <a:t> de desempenho;</a:t>
            </a:r>
          </a:p>
          <a:p>
            <a:pPr marL="342900" indent="-342900">
              <a:buFont typeface="+mj-lt"/>
              <a:buAutoNum type="arabicPeriod"/>
            </a:pPr>
            <a:endParaRPr lang="pt-BR" sz="1600" dirty="0">
              <a:latin typeface="Montserrat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Montserrat" pitchFamily="2" charset="0"/>
              </a:rPr>
              <a:t>Análise de questões contábeis específicas (pagamentos antecipados e adiantamentos, </a:t>
            </a:r>
            <a:r>
              <a:rPr lang="pt-BR" sz="1600" i="1" dirty="0" err="1">
                <a:latin typeface="Montserrat" pitchFamily="2" charset="0"/>
              </a:rPr>
              <a:t>cashback</a:t>
            </a:r>
            <a:r>
              <a:rPr lang="pt-BR" sz="1600" i="1" dirty="0">
                <a:latin typeface="Montserrat" pitchFamily="2" charset="0"/>
              </a:rPr>
              <a:t>, d</a:t>
            </a:r>
            <a:r>
              <a:rPr lang="pt-BR" sz="1600" dirty="0">
                <a:latin typeface="Montserrat" pitchFamily="2" charset="0"/>
              </a:rPr>
              <a:t>escontos comerciais e verbas de marketing);</a:t>
            </a:r>
          </a:p>
          <a:p>
            <a:pPr marL="342900" indent="-342900">
              <a:buFont typeface="+mj-lt"/>
              <a:buAutoNum type="arabicPeriod"/>
            </a:pPr>
            <a:endParaRPr lang="pt-BR" sz="1600" dirty="0">
              <a:latin typeface="Montserrat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Montserrat" pitchFamily="2" charset="0"/>
              </a:rPr>
              <a:t>Impactos em AR/AP e reconciliações;</a:t>
            </a:r>
          </a:p>
          <a:p>
            <a:pPr marL="342900" indent="-342900">
              <a:buFont typeface="+mj-lt"/>
              <a:buAutoNum type="arabicPeriod"/>
            </a:pPr>
            <a:endParaRPr lang="pt-BR" sz="1600" dirty="0">
              <a:latin typeface="Montserrat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Montserrat" pitchFamily="2" charset="0"/>
              </a:rPr>
              <a:t>Análise de riscos de </a:t>
            </a:r>
            <a:r>
              <a:rPr lang="pt-BR" sz="1600" i="1" dirty="0" err="1">
                <a:latin typeface="Montserrat" pitchFamily="2" charset="0"/>
              </a:rPr>
              <a:t>impairment</a:t>
            </a:r>
            <a:r>
              <a:rPr lang="pt-BR" sz="1600" dirty="0">
                <a:latin typeface="Montserrat" pitchFamily="2" charset="0"/>
              </a:rPr>
              <a:t> dos créditos e monetização dos tributos atuais (ICMS);</a:t>
            </a:r>
          </a:p>
          <a:p>
            <a:pPr marL="342900" indent="-342900">
              <a:buFont typeface="+mj-lt"/>
              <a:buAutoNum type="arabicPeriod"/>
            </a:pPr>
            <a:endParaRPr lang="pt-BR" sz="1600" dirty="0">
              <a:latin typeface="Montserrat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Montserrat" pitchFamily="2" charset="0"/>
              </a:rPr>
              <a:t>Efeitos no fluxo de caixa (crédito condicionado e </a:t>
            </a:r>
            <a:r>
              <a:rPr lang="pt-BR" sz="1600" i="1" dirty="0">
                <a:latin typeface="Montserrat" pitchFamily="2" charset="0"/>
              </a:rPr>
              <a:t>Split </a:t>
            </a:r>
            <a:r>
              <a:rPr lang="pt-BR" sz="1600" i="1" dirty="0" err="1">
                <a:latin typeface="Montserrat" pitchFamily="2" charset="0"/>
              </a:rPr>
              <a:t>payment</a:t>
            </a:r>
            <a:r>
              <a:rPr lang="pt-BR" sz="1600" dirty="0">
                <a:latin typeface="Montserrat" pitchFamily="2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44966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78A07-ABCC-6B1E-C72A-59D6B6D9F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9D7E647-E9A4-C3A0-9E38-CB8814707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840"/>
            <a:ext cx="12192000" cy="10261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B69A2C1-7497-934B-FAA3-B3AA1F65A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40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FC0BE1C-6392-93BC-C797-0FCDB67D219C}"/>
              </a:ext>
            </a:extLst>
          </p:cNvPr>
          <p:cNvSpPr txBox="1"/>
          <p:nvPr/>
        </p:nvSpPr>
        <p:spPr>
          <a:xfrm>
            <a:off x="994664" y="1006856"/>
            <a:ext cx="779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Montserrat" pitchFamily="2" charset="0"/>
              </a:rPr>
              <a:t>Fontes de pesquisa</a:t>
            </a:r>
          </a:p>
          <a:p>
            <a:endParaRPr lang="pt-BR" sz="2400" b="1" dirty="0">
              <a:latin typeface="Montserrat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39ECE6C-7009-EB5B-DD95-AC19D0F49DC3}"/>
              </a:ext>
            </a:extLst>
          </p:cNvPr>
          <p:cNvSpPr txBox="1"/>
          <p:nvPr/>
        </p:nvSpPr>
        <p:spPr>
          <a:xfrm>
            <a:off x="682752" y="1528376"/>
            <a:ext cx="102809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300" dirty="0">
              <a:latin typeface="Montserrat" pitchFamily="2" charset="0"/>
            </a:endParaRPr>
          </a:p>
        </p:txBody>
      </p:sp>
      <p:sp>
        <p:nvSpPr>
          <p:cNvPr id="2" name="CaixaDeTexto 7">
            <a:extLst>
              <a:ext uri="{FF2B5EF4-FFF2-40B4-BE49-F238E27FC236}">
                <a16:creationId xmlns:a16="http://schemas.microsoft.com/office/drawing/2014/main" id="{8327AF49-1262-2212-8275-F2C7F6DF79CD}"/>
              </a:ext>
            </a:extLst>
          </p:cNvPr>
          <p:cNvSpPr txBox="1"/>
          <p:nvPr/>
        </p:nvSpPr>
        <p:spPr>
          <a:xfrm>
            <a:off x="682752" y="1918266"/>
            <a:ext cx="8772144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300" dirty="0">
              <a:latin typeface="Montserrat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600" dirty="0">
                <a:latin typeface="Montserrat" pitchFamily="2" charset="0"/>
              </a:rPr>
              <a:t>Livro “Direito e contabilidade na reforma tributária: reconhecimento, mensuração e divulgação do IBS e CBS nas demonstrações contábeis”. Autor: Edison Carlos Fernandes.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600" dirty="0">
              <a:latin typeface="Montserrat" pitchFamily="2" charset="0"/>
            </a:endParaRPr>
          </a:p>
          <a:p>
            <a:endParaRPr lang="pt-BR" sz="1600" dirty="0">
              <a:latin typeface="Montserrat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Montserrat" pitchFamily="2" charset="0"/>
              </a:rPr>
              <a:t>Brazil's Dual VAT (IBS/CBS): Accounting Design, International Comparability, and Implications for Financial Reporting</a:t>
            </a:r>
            <a:r>
              <a:rPr lang="pt-BR" sz="1600" dirty="0">
                <a:latin typeface="Montserrat" pitchFamily="2" charset="0"/>
              </a:rPr>
              <a:t>. Autores: Antonio </a:t>
            </a:r>
            <a:r>
              <a:rPr lang="pt-BR" sz="1600" dirty="0" err="1">
                <a:latin typeface="Montserrat" pitchFamily="2" charset="0"/>
              </a:rPr>
              <a:t>Lopo</a:t>
            </a:r>
            <a:r>
              <a:rPr lang="pt-BR" sz="1600" dirty="0">
                <a:latin typeface="Montserrat" pitchFamily="2" charset="0"/>
              </a:rPr>
              <a:t> Martinez e Fernando Ferreira dos Santos. Disponível em: </a:t>
            </a:r>
            <a:r>
              <a:rPr lang="pt-BR" sz="1600" dirty="0">
                <a:latin typeface="Montserrat" pitchFamily="2" charset="0"/>
                <a:hlinkClick r:id="rId4"/>
              </a:rPr>
              <a:t>https://papers.ssrn.com/sol3/papers.cfm?abstract_id=5833164</a:t>
            </a:r>
            <a:r>
              <a:rPr lang="pt-BR" sz="1600" dirty="0">
                <a:latin typeface="Montserrat" pitchFamily="2" charset="0"/>
              </a:rPr>
              <a:t> 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600" dirty="0">
              <a:latin typeface="Montserrat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600" dirty="0">
              <a:latin typeface="Montserrat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600" dirty="0">
              <a:latin typeface="Montserrat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600" dirty="0">
              <a:latin typeface="Montserrat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600" dirty="0">
              <a:latin typeface="Montserrat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600" dirty="0">
              <a:latin typeface="Montserrat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5F0BA-DC6D-DD33-B07B-E6B6B87B5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0921" y="1994610"/>
            <a:ext cx="1600423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98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93E429393D61F4A9F0BCA4DA3AD385C" ma:contentTypeVersion="16" ma:contentTypeDescription="Crie um novo documento." ma:contentTypeScope="" ma:versionID="2e3cce3e9c6f326c9681fc5d05c4e366">
  <xsd:schema xmlns:xsd="http://www.w3.org/2001/XMLSchema" xmlns:xs="http://www.w3.org/2001/XMLSchema" xmlns:p="http://schemas.microsoft.com/office/2006/metadata/properties" xmlns:ns2="12b3d388-9329-44a5-a72f-6b939d91100f" xmlns:ns3="33782a77-8619-41a9-8aad-6eabc288c09f" targetNamespace="http://schemas.microsoft.com/office/2006/metadata/properties" ma:root="true" ma:fieldsID="fc18c6fb3f74dcb0d834e9dfc3f9cad8" ns2:_="" ns3:_="">
    <xsd:import namespace="12b3d388-9329-44a5-a72f-6b939d91100f"/>
    <xsd:import namespace="33782a77-8619-41a9-8aad-6eabc288c0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3d388-9329-44a5-a72f-6b939d9110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d90e9308-31d9-4ab1-941d-2ce607168d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82a77-8619-41a9-8aad-6eabc288c09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a5205fe-d7e0-4421-b77f-9c1e40018458}" ma:internalName="TaxCatchAll" ma:showField="CatchAllData" ma:web="33782a77-8619-41a9-8aad-6eabc288c0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782a77-8619-41a9-8aad-6eabc288c09f" xsi:nil="true"/>
    <lcf76f155ced4ddcb4097134ff3c332f xmlns="12b3d388-9329-44a5-a72f-6b939d91100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85997B-6759-4460-997C-5A5187236A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b3d388-9329-44a5-a72f-6b939d91100f"/>
    <ds:schemaRef ds:uri="33782a77-8619-41a9-8aad-6eabc288c0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2C62D4-12BA-4DCE-9C0C-4A9DC9A3AD7B}">
  <ds:schemaRefs>
    <ds:schemaRef ds:uri="http://schemas.microsoft.com/office/2006/metadata/properties"/>
    <ds:schemaRef ds:uri="http://schemas.microsoft.com/office/infopath/2007/PartnerControls"/>
    <ds:schemaRef ds:uri="33782a77-8619-41a9-8aad-6eabc288c09f"/>
    <ds:schemaRef ds:uri="12b3d388-9329-44a5-a72f-6b939d91100f"/>
  </ds:schemaRefs>
</ds:datastoreItem>
</file>

<file path=customXml/itemProps3.xml><?xml version="1.0" encoding="utf-8"?>
<ds:datastoreItem xmlns:ds="http://schemas.openxmlformats.org/officeDocument/2006/customXml" ds:itemID="{9E748D6E-3FCF-4839-8374-B784B52E0C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7771</TotalTime>
  <Words>1405</Words>
  <Application>Microsoft Office PowerPoint</Application>
  <PresentationFormat>Widescreen</PresentationFormat>
  <Paragraphs>141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Carlos dos Santos</dc:creator>
  <cp:lastModifiedBy>Felizardo, Bruna</cp:lastModifiedBy>
  <cp:revision>30</cp:revision>
  <dcterms:created xsi:type="dcterms:W3CDTF">2025-12-10T18:48:01Z</dcterms:created>
  <dcterms:modified xsi:type="dcterms:W3CDTF">2026-05-04T12:28:35Z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0x010100B93E429393D61F4A9F0BCA4DA3AD385C</vt:lpwstr>
  </property>
  <property fmtid="{D5CDD505-2E9C-101B-9397-08002B2CF9AE}" pid="3" name="MediaServiceImageTags">
    <vt:lpwstr/>
  </property>
</Properties>
</file>